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3C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914400"/>
            <a:ext cx="1218895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000000"/>
                </a:solidFill>
              </a:rPr>
              <a:t>🌊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0" y="1828800"/>
            <a:ext cx="12188952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600" b="1" dirty="0">
                <a:solidFill>
                  <a:srgbClr val="F2B70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Landet som stiger</a:t>
            </a:r>
            <a:endParaRPr lang="en-US" sz="6600" dirty="0"/>
          </a:p>
        </p:txBody>
      </p:sp>
      <p:sp>
        <p:nvSpPr>
          <p:cNvPr id="4" name="Text 2"/>
          <p:cNvSpPr/>
          <p:nvPr/>
        </p:nvSpPr>
        <p:spPr>
          <a:xfrm>
            <a:off x="0" y="3063240"/>
            <a:ext cx="121889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FFFFFF"/>
                </a:solidFill>
              </a:rPr>
              <a:t>Roslagen reser sig ur havet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0" y="5394960"/>
            <a:ext cx="121889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ADCFC"/>
                </a:solidFill>
              </a:rPr>
              <a:t>Lärarpresentation · att visa för klassen · Visit Roslagen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167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gång låg allt under is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66751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900" b="1" dirty="0">
                <a:solidFill>
                  <a:srgbClr val="2F3030"/>
                </a:solidFill>
              </a:rPr>
              <a:t>För 15 000 år sedan låg Roslagen under en inlandsis.</a:t>
            </a:r>
            <a:endParaRPr lang="en-US" sz="190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900" dirty="0">
                <a:solidFill>
                  <a:srgbClr val="2F3030"/>
                </a:solidFill>
              </a:rPr>
              <a:t>Isen kunde vara upp till 3 kilometer tjock — högre än ett berg.</a:t>
            </a:r>
            <a:endParaRPr lang="en-US" sz="190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900" dirty="0">
                <a:solidFill>
                  <a:srgbClr val="2F3030"/>
                </a:solidFill>
              </a:rPr>
              <a:t>Den var så tung att den tryckte ner jordskorpan.</a:t>
            </a:r>
            <a:endParaRPr lang="en-US" sz="190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900" dirty="0">
                <a:solidFill>
                  <a:srgbClr val="2F3030"/>
                </a:solidFill>
              </a:rPr>
              <a:t>Tänk på en mjuk kudde du sätter dig på — den trycks ihop.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7772400" y="1645920"/>
            <a:ext cx="3657600" cy="3108960"/>
          </a:xfrm>
          <a:prstGeom prst="roundRect">
            <a:avLst>
              <a:gd name="adj" fmla="val 3529"/>
            </a:avLst>
          </a:prstGeom>
          <a:solidFill>
            <a:srgbClr val="0E6E8A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0" y="2011680"/>
            <a:ext cx="3657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000000"/>
                </a:solidFill>
              </a:rPr>
              <a:t>🧊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7772400" y="306324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2B70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km is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7955280" y="370332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</a:rPr>
              <a:t>så tjock var inlandsisen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B6573"/>
                </a:solidFill>
              </a:rPr>
              <a:t>Landet som stiger · Lärarpresentation · Visit Roslagen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167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Så reser sig landet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1554480" y="2834640"/>
            <a:ext cx="2417064" cy="0"/>
          </a:xfrm>
          <a:prstGeom prst="line">
            <a:avLst/>
          </a:prstGeom>
          <a:noFill/>
          <a:ln w="31750">
            <a:solidFill>
              <a:srgbClr val="0E6E8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885944" y="2834640"/>
            <a:ext cx="2417064" cy="0"/>
          </a:xfrm>
          <a:prstGeom prst="line">
            <a:avLst/>
          </a:prstGeom>
          <a:noFill/>
          <a:ln w="31750">
            <a:solidFill>
              <a:srgbClr val="0E6E8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17408" y="2834640"/>
            <a:ext cx="2417064" cy="0"/>
          </a:xfrm>
          <a:prstGeom prst="line">
            <a:avLst/>
          </a:prstGeom>
          <a:noFill/>
          <a:ln w="31750">
            <a:solidFill>
              <a:srgbClr val="0E6E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377440"/>
            <a:ext cx="914400" cy="914400"/>
          </a:xfrm>
          <a:prstGeom prst="ellipse">
            <a:avLst/>
          </a:prstGeom>
          <a:solidFill>
            <a:srgbClr val="0E6E8A"/>
          </a:solidFill>
          <a:ln w="19050">
            <a:solidFill>
              <a:srgbClr val="0B3C5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237744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91440" y="342900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F3030"/>
                </a:solidFill>
              </a:rPr>
              <a:t>Inlandsis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971544" y="2377440"/>
            <a:ext cx="914400" cy="914400"/>
          </a:xfrm>
          <a:prstGeom prst="ellipse">
            <a:avLst/>
          </a:prstGeom>
          <a:solidFill>
            <a:srgbClr val="0E6E8A"/>
          </a:solidFill>
          <a:ln w="19050">
            <a:solidFill>
              <a:srgbClr val="0B3C5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971544" y="237744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3422904" y="342900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F3030"/>
                </a:solidFill>
              </a:rPr>
              <a:t>Isen smälter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7303008" y="2377440"/>
            <a:ext cx="914400" cy="914400"/>
          </a:xfrm>
          <a:prstGeom prst="ellipse">
            <a:avLst/>
          </a:prstGeom>
          <a:solidFill>
            <a:srgbClr val="0E6E8A"/>
          </a:solidFill>
          <a:ln w="19050">
            <a:solidFill>
              <a:srgbClr val="0B3C5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03008" y="237744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3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6754368" y="342900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F3030"/>
                </a:solidFill>
              </a:rPr>
              <a:t>Landet stiger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10634472" y="2377440"/>
            <a:ext cx="914400" cy="914400"/>
          </a:xfrm>
          <a:prstGeom prst="ellipse">
            <a:avLst/>
          </a:prstGeom>
          <a:solidFill>
            <a:srgbClr val="F2B705"/>
          </a:solidFill>
          <a:ln w="19050">
            <a:solidFill>
              <a:srgbClr val="0B3C5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634472" y="237744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B3C5D"/>
                </a:solidFill>
              </a:rPr>
              <a:t>4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0085832" y="342900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F3030"/>
                </a:solidFill>
              </a:rPr>
              <a:t>I dag — och fortsätter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40080" y="4572000"/>
            <a:ext cx="1090879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5B6573"/>
                </a:solidFill>
              </a:rPr>
              <a:t>I Roslagen stiger landet ca 4–5 mm per år — nästan en halv meter på hundra år. Sedan vikingatiden flera meter.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B6573"/>
                </a:solidFill>
              </a:rPr>
              <a:t>Landet som stiger · Lärarpresentation · Visit Roslagen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3C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914400"/>
            <a:ext cx="1090879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CADCFC"/>
                </a:solidFill>
              </a:rPr>
              <a:t>Visste du?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1737360"/>
            <a:ext cx="1218895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800" b="1" dirty="0">
                <a:solidFill>
                  <a:srgbClr val="F2B70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Mälaren var ett hav</a:t>
            </a:r>
            <a:endParaRPr lang="en-US" sz="5800" dirty="0"/>
          </a:p>
        </p:txBody>
      </p:sp>
      <p:sp>
        <p:nvSpPr>
          <p:cNvPr id="4" name="Text 2"/>
          <p:cNvSpPr/>
          <p:nvPr/>
        </p:nvSpPr>
        <p:spPr>
          <a:xfrm>
            <a:off x="1645920" y="3200400"/>
            <a:ext cx="8897112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000" dirty="0">
                <a:solidFill>
                  <a:srgbClr val="FFFFFF"/>
                </a:solidFill>
              </a:rPr>
              <a:t>Under vikingatiden var Mälaren en havsvik av Östersjön.</a:t>
            </a:r>
            <a:endParaRPr lang="en-US" sz="2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000" dirty="0">
                <a:solidFill>
                  <a:srgbClr val="FFFFFF"/>
                </a:solidFill>
              </a:rPr>
              <a:t>Landhöjningen snörde långsamt av viken.</a:t>
            </a:r>
            <a:endParaRPr lang="en-US" sz="2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000" dirty="0">
                <a:solidFill>
                  <a:srgbClr val="FFFFFF"/>
                </a:solidFill>
              </a:rPr>
              <a:t>På 1200-talet blev Mälaren en insjö med sötvatten — för att landet hade stigit.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167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Birka — hamnen som torrlades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737360"/>
            <a:ext cx="2743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0" dirty="0">
                <a:solidFill>
                  <a:srgbClr val="000000"/>
                </a:solidFill>
              </a:rPr>
              <a:t>⚓</a:t>
            </a:r>
            <a:endParaRPr lang="en-US" sz="9000" dirty="0"/>
          </a:p>
        </p:txBody>
      </p:sp>
      <p:sp>
        <p:nvSpPr>
          <p:cNvPr id="4" name="Text 2"/>
          <p:cNvSpPr/>
          <p:nvPr/>
        </p:nvSpPr>
        <p:spPr>
          <a:xfrm>
            <a:off x="3749040" y="1737360"/>
            <a:ext cx="768096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900" b="1" dirty="0">
                <a:solidFill>
                  <a:srgbClr val="0B3C5D"/>
                </a:solidFill>
              </a:rPr>
              <a:t>Vikingastaden Birka låg vid en skyddad hamn i Mälaren.</a:t>
            </a:r>
            <a:endParaRPr lang="en-US" sz="19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900" dirty="0">
                <a:solidFill>
                  <a:srgbClr val="2F3030"/>
                </a:solidFill>
              </a:rPr>
              <a:t>När landet steg hamnade bryggorna till sist på torra land.</a:t>
            </a:r>
            <a:endParaRPr lang="en-US" sz="19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900" dirty="0">
                <a:solidFill>
                  <a:srgbClr val="2F3030"/>
                </a:solidFill>
              </a:rPr>
              <a:t>Staden övergavs — handeln flyttade senare till Sigtuna.</a:t>
            </a:r>
            <a:endParaRPr lang="en-US" sz="19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900" dirty="0">
                <a:solidFill>
                  <a:srgbClr val="2F3030"/>
                </a:solidFill>
              </a:rPr>
              <a:t>Forntida hamnar som i dag ligger inåt land är landhöjningens tydligaste spår.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B6573"/>
                </a:solidFill>
              </a:rPr>
              <a:t>Landet som stiger · Lärarpresentation · Visit Roslagen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B70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1090879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Använd Visit Roslagen — dra i tiden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737360"/>
            <a:ext cx="10908792" cy="3840480"/>
          </a:xfrm>
          <a:prstGeom prst="roundRect">
            <a:avLst>
              <a:gd name="adj" fmla="val 285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2103120"/>
            <a:ext cx="9994392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2000" b="1" dirty="0">
                <a:solidFill>
                  <a:srgbClr val="0B3C5D"/>
                </a:solidFill>
              </a:rPr>
              <a:t>Vi läser inte BARA om landhöjningen — vi ser den.
</a:t>
            </a:r>
            <a:endParaRPr lang="en-US" sz="18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800" dirty="0">
                <a:solidFill>
                  <a:srgbClr val="2F3030"/>
                </a:solidFill>
              </a:rPr>
              <a:t>1.  Gå till  visitroslagen.com/landet-som-stiger</a:t>
            </a:r>
            <a:endParaRPr lang="en-US" sz="18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800" dirty="0">
                <a:solidFill>
                  <a:srgbClr val="2F3030"/>
                </a:solidFill>
              </a:rPr>
              <a:t>2.  Zooma in på din skola eller hemort</a:t>
            </a:r>
            <a:endParaRPr lang="en-US" sz="18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800" dirty="0">
                <a:solidFill>
                  <a:srgbClr val="2F3030"/>
                </a:solidFill>
              </a:rPr>
              <a:t>3.  Dra tidsreglaget bakåt mot vikingatiden</a:t>
            </a:r>
            <a:endParaRPr lang="en-US" sz="18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800" dirty="0">
                <a:solidFill>
                  <a:srgbClr val="2F3030"/>
                </a:solidFill>
              </a:rPr>
              <a:t>4.  Var gick stranden då? Var det hav där du bor?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97280" y="4754880"/>
            <a:ext cx="999439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5B6573"/>
                </a:solidFill>
              </a:rPr>
              <a:t>Kartan bygger på riktiga data från SGU. Visit Roslagen är källan — ni läser av den själva.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167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Rekordet: Höga kusten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737360"/>
            <a:ext cx="5029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0E6E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286 m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640080" y="3200400"/>
            <a:ext cx="5029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B6573"/>
                </a:solidFill>
              </a:rPr>
              <a:t>har landet stigit sedan istiden — världsrekord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035040" y="1828800"/>
            <a:ext cx="548640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800" dirty="0">
                <a:solidFill>
                  <a:srgbClr val="2F3030"/>
                </a:solidFill>
              </a:rPr>
              <a:t>Vid Höga kusten i norr stiger landet ~8 mm/år.</a:t>
            </a:r>
            <a:endParaRPr lang="en-US" sz="180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800" dirty="0">
                <a:solidFill>
                  <a:srgbClr val="2F3030"/>
                </a:solidFill>
              </a:rPr>
              <a:t>Där var inlandsisen som allra tjockast (~3 km).</a:t>
            </a:r>
            <a:endParaRPr lang="en-US" sz="180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800" dirty="0">
                <a:solidFill>
                  <a:srgbClr val="2F3030"/>
                </a:solidFill>
              </a:rPr>
              <a:t>Roslagen ligger söder om maximum: ~4–5 mm/år — men av exakt samma orsak.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B6573"/>
                </a:solidFill>
              </a:rPr>
              <a:t>Landet som stiger · Lärarpresentation · Visit Roslagen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2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167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Diskutera &amp; din uppgift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554480"/>
            <a:ext cx="5394960" cy="356616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914400" y="178308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E6E8A"/>
                </a:solidFill>
              </a:rPr>
              <a:t>Diskutera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914400" y="2331720"/>
            <a:ext cx="484632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600" dirty="0">
                <a:solidFill>
                  <a:srgbClr val="2F3030"/>
                </a:solidFill>
              </a:rPr>
              <a:t>Varför stiger landet just här?</a:t>
            </a:r>
            <a:endParaRPr lang="en-US" sz="16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600" dirty="0">
                <a:solidFill>
                  <a:srgbClr val="2F3030"/>
                </a:solidFill>
              </a:rPr>
              <a:t>Vad händer med skärgården om 1 000 år?</a:t>
            </a:r>
            <a:endParaRPr lang="en-US" sz="16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600" dirty="0">
                <a:solidFill>
                  <a:srgbClr val="2F3030"/>
                </a:solidFill>
              </a:rPr>
              <a:t>Hur märks landhöjningen för människor?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217920" y="1554480"/>
            <a:ext cx="5303520" cy="3566160"/>
          </a:xfrm>
          <a:prstGeom prst="roundRect">
            <a:avLst>
              <a:gd name="adj" fmla="val 3077"/>
            </a:avLst>
          </a:prstGeom>
          <a:solidFill>
            <a:srgbClr val="0B3C5D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492240" y="178308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2B705"/>
                </a:solidFill>
              </a:rPr>
              <a:t>Din uppgift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92240" y="2331720"/>
            <a:ext cx="475488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FFFFFF"/>
                </a:solidFill>
              </a:rPr>
              <a:t>Räkna: om landet stiger 5 mm/år — hur mycket på 1 000 år?
</a:t>
            </a:r>
            <a:endParaRPr lang="en-US" sz="16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FFFFFF"/>
                </a:solidFill>
              </a:rPr>
              <a:t>Använd tidskartan på Visit Roslagen och beskriv hur stranden vid din skola har flyttat sedan vikingatiden.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B6573"/>
                </a:solidFill>
              </a:rPr>
              <a:t>Landet som stiger · Lärarpresentation · Visit Roslagen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3C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280160"/>
            <a:ext cx="1218895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🌲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0" y="2194560"/>
            <a:ext cx="1218895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2B70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Visit Roslagen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0" y="3200400"/>
            <a:ext cx="1218895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</a:rPr>
              <a:t>faktasajten om Roslagen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0" y="5120640"/>
            <a:ext cx="121889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ADCFC"/>
                </a:solidFill>
              </a:rPr>
              <a:t>visitroslagen.com/for-skolan   ·   reklamfritt för skolan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Landet som stiger — lärarpresentation</dc:title>
  <dc:subject>PptxGenJS Presentation</dc:subject>
  <dc:creator>Visit Roslagen</dc:creator>
  <cp:lastModifiedBy>Visit Roslagen</cp:lastModifiedBy>
  <cp:revision>1</cp:revision>
  <dcterms:created xsi:type="dcterms:W3CDTF">2026-06-16T09:38:48Z</dcterms:created>
  <dcterms:modified xsi:type="dcterms:W3CDTF">2026-06-16T09:38:48Z</dcterms:modified>
</cp:coreProperties>
</file>