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C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914400"/>
            <a:ext cx="121889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000000"/>
                </a:solidFill>
              </a:rPr>
              <a:t>⚔️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0" y="1828800"/>
            <a:ext cx="12188952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2B70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Roden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0" y="3063240"/>
            <a:ext cx="121889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FFFFF"/>
                </a:solidFill>
              </a:rPr>
              <a:t>vikingarna som gav Ryssland sitt namn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0" y="5394960"/>
            <a:ext cx="121889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ADCFC"/>
                </a:solidFill>
              </a:rPr>
              <a:t>Lärarpresentation · att visa för klassen · Visit Roslagen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Vad var Roden?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66751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900" b="1" dirty="0">
                <a:solidFill>
                  <a:srgbClr val="2F3030"/>
                </a:solidFill>
              </a:rPr>
              <a:t>Roslagen hette förr Roden.</a:t>
            </a:r>
            <a:endParaRPr lang="en-US" sz="19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Folket kallades rospiggar — av rodsbyggare, "de som ror".</a:t>
            </a:r>
            <a:endParaRPr lang="en-US" sz="19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De var skickliga sjöfarare som rodde och seglade österut.</a:t>
            </a:r>
            <a:endParaRPr lang="en-US" sz="19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På sommaren handlade de: pälsar och fisk ut — silver och siden hem.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7772400" y="1645920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0B3C5D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0" y="2011680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000000"/>
                </a:solidFill>
              </a:rPr>
              <a:t>⚓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7772400" y="30632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B70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rospiggar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7955280" y="370332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</a:rPr>
              <a:t>Roslagens vikingatida sjöfarare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Roden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Österleden — vägen österut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1508760" y="2811780"/>
            <a:ext cx="1139342" cy="0"/>
          </a:xfrm>
          <a:prstGeom prst="line">
            <a:avLst/>
          </a:prstGeom>
          <a:noFill/>
          <a:ln w="31750">
            <a:solidFill>
              <a:srgbClr val="F2B70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516782" y="2811780"/>
            <a:ext cx="1139342" cy="0"/>
          </a:xfrm>
          <a:prstGeom prst="line">
            <a:avLst/>
          </a:prstGeom>
          <a:noFill/>
          <a:ln w="31750">
            <a:solidFill>
              <a:srgbClr val="F2B70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524805" y="2811780"/>
            <a:ext cx="1139342" cy="0"/>
          </a:xfrm>
          <a:prstGeom prst="line">
            <a:avLst/>
          </a:prstGeom>
          <a:noFill/>
          <a:ln w="31750">
            <a:solidFill>
              <a:srgbClr val="F2B70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532827" y="2811780"/>
            <a:ext cx="1139342" cy="0"/>
          </a:xfrm>
          <a:prstGeom prst="line">
            <a:avLst/>
          </a:prstGeom>
          <a:noFill/>
          <a:ln w="31750">
            <a:solidFill>
              <a:srgbClr val="F2B70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540850" y="2811780"/>
            <a:ext cx="1139342" cy="0"/>
          </a:xfrm>
          <a:prstGeom prst="line">
            <a:avLst/>
          </a:prstGeom>
          <a:noFill/>
          <a:ln w="31750">
            <a:solidFill>
              <a:srgbClr val="F2B70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40080" y="2377440"/>
            <a:ext cx="868680" cy="868680"/>
          </a:xfrm>
          <a:prstGeom prst="ellipse">
            <a:avLst/>
          </a:prstGeom>
          <a:solidFill>
            <a:srgbClr val="9C2C17"/>
          </a:solidFill>
          <a:ln w="25400">
            <a:solidFill>
              <a:srgbClr val="F2B70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377440"/>
            <a:ext cx="868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37160" y="33832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Roslagen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648102" y="2377440"/>
            <a:ext cx="868680" cy="868680"/>
          </a:xfrm>
          <a:prstGeom prst="ellipse">
            <a:avLst/>
          </a:prstGeom>
          <a:solidFill>
            <a:srgbClr val="0B3C5D"/>
          </a:solidFill>
          <a:ln w="25400">
            <a:solidFill>
              <a:srgbClr val="F2B70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48102" y="2377440"/>
            <a:ext cx="868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145182" y="33832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Åland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56125" y="2377440"/>
            <a:ext cx="868680" cy="868680"/>
          </a:xfrm>
          <a:prstGeom prst="ellipse">
            <a:avLst/>
          </a:prstGeom>
          <a:solidFill>
            <a:srgbClr val="0B3C5D"/>
          </a:solidFill>
          <a:ln w="25400">
            <a:solidFill>
              <a:srgbClr val="F2B70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56125" y="2377440"/>
            <a:ext cx="868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153205" y="33832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Ladoga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664147" y="2377440"/>
            <a:ext cx="868680" cy="868680"/>
          </a:xfrm>
          <a:prstGeom prst="ellipse">
            <a:avLst/>
          </a:prstGeom>
          <a:solidFill>
            <a:srgbClr val="0B3C5D"/>
          </a:solidFill>
          <a:ln w="25400">
            <a:solidFill>
              <a:srgbClr val="F2B70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64147" y="2377440"/>
            <a:ext cx="868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161227" y="33832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Novgorod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672170" y="2377440"/>
            <a:ext cx="868680" cy="868680"/>
          </a:xfrm>
          <a:prstGeom prst="ellipse">
            <a:avLst/>
          </a:prstGeom>
          <a:solidFill>
            <a:srgbClr val="0B3C5D"/>
          </a:solidFill>
          <a:ln w="25400">
            <a:solidFill>
              <a:srgbClr val="F2B70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672170" y="2377440"/>
            <a:ext cx="868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5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8169250" y="33832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Kiev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10680192" y="2377440"/>
            <a:ext cx="868680" cy="868680"/>
          </a:xfrm>
          <a:prstGeom prst="ellipse">
            <a:avLst/>
          </a:prstGeom>
          <a:solidFill>
            <a:srgbClr val="0B3C5D"/>
          </a:solidFill>
          <a:ln w="25400">
            <a:solidFill>
              <a:srgbClr val="F2B70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680192" y="2377440"/>
            <a:ext cx="868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6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10177272" y="33832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Miklagård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40080" y="4389120"/>
            <a:ext cx="109087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5B6573"/>
                </a:solidFill>
              </a:rPr>
              <a:t>Från Roslagen via Åland och de ryska floderna ända ner till Miklagård (Konstantinopel/Istanbul).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Roden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3C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005840"/>
            <a:ext cx="109087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CADCFC"/>
                </a:solidFill>
              </a:rPr>
              <a:t>De som reste österut kallades ruser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1920240"/>
            <a:ext cx="12188952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2B70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rus  →  Ryssland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1645920" y="3566160"/>
            <a:ext cx="889711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900" dirty="0">
                <a:solidFill>
                  <a:srgbClr val="FFFFFF"/>
                </a:solidFill>
              </a:rPr>
              <a:t>Namnet Ryssland kommer sannolikt från ordet rus.</a:t>
            </a:r>
            <a:endParaRPr lang="en-US" sz="1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900" dirty="0">
                <a:solidFill>
                  <a:srgbClr val="FFFFFF"/>
                </a:solidFill>
              </a:rPr>
              <a:t>På finska heter Sverige än i dag Ruotsi — av samma rot.</a:t>
            </a:r>
            <a:endParaRPr lang="en-US" sz="1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900" dirty="0">
                <a:solidFill>
                  <a:srgbClr val="FFFFFF"/>
                </a:solidFill>
              </a:rPr>
              <a:t>Hövdingen Rurik räknas som grundare av det första ryska riket.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Runstenarna berättar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737360"/>
            <a:ext cx="2743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0" dirty="0">
                <a:solidFill>
                  <a:srgbClr val="000000"/>
                </a:solidFill>
              </a:rPr>
              <a:t>🪨</a:t>
            </a:r>
            <a:endParaRPr lang="en-US" sz="9000" dirty="0"/>
          </a:p>
        </p:txBody>
      </p:sp>
      <p:sp>
        <p:nvSpPr>
          <p:cNvPr id="4" name="Text 2"/>
          <p:cNvSpPr/>
          <p:nvPr/>
        </p:nvSpPr>
        <p:spPr>
          <a:xfrm>
            <a:off x="3749040" y="1737360"/>
            <a:ext cx="768096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900" b="1" dirty="0">
                <a:solidFill>
                  <a:srgbClr val="0B3C5D"/>
                </a:solidFill>
              </a:rPr>
              <a:t>Uppland har flest runstenar i världen.</a:t>
            </a:r>
            <a:endParaRPr lang="en-US" sz="19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Ett åttiotal svenska runstenar berättar om resor österut.</a:t>
            </a:r>
            <a:endParaRPr lang="en-US" sz="19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De restes när asatron gick över i kristendom — många bär både kors och hednisk symbol.</a:t>
            </a:r>
            <a:endParaRPr lang="en-US" sz="19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En runsten är en källa: den berättar mycket — men inte allt.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Roden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B70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90879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Bli historiker — använd Visit Roslagen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737360"/>
            <a:ext cx="10908792" cy="384048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2103120"/>
            <a:ext cx="9994392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2000" b="1" dirty="0">
                <a:solidFill>
                  <a:srgbClr val="0B3C5D"/>
                </a:solidFill>
              </a:rPr>
              <a:t>Vi läser inte BARA om historien — vi gör den.
</a:t>
            </a:r>
            <a:endParaRPr lang="en-US" sz="18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800" dirty="0">
                <a:solidFill>
                  <a:srgbClr val="2F3030"/>
                </a:solidFill>
              </a:rPr>
              <a:t>1.  Gå till  visitroslagen.com/fornlamningar</a:t>
            </a:r>
            <a:endParaRPr lang="en-US" sz="18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800" dirty="0">
                <a:solidFill>
                  <a:srgbClr val="2F3030"/>
                </a:solidFill>
              </a:rPr>
              <a:t>2.  Välj en riktig runsten i din kommun</a:t>
            </a:r>
            <a:endParaRPr lang="en-US" sz="18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800" dirty="0">
                <a:solidFill>
                  <a:srgbClr val="2F3030"/>
                </a:solidFill>
              </a:rPr>
              <a:t>3.  Läs translittereringen och översättningen</a:t>
            </a:r>
            <a:endParaRPr lang="en-US" sz="18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800" dirty="0">
                <a:solidFill>
                  <a:srgbClr val="2F3030"/>
                </a:solidFill>
              </a:rPr>
              <a:t>4.  Svara: Vem reste stenen? Över vem? Nämns en resa — vart?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97280" y="4754880"/>
            <a:ext cx="999439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B6573"/>
                </a:solidFill>
              </a:rPr>
              <a:t>Visit Roslagen är faktasajten om Roslagen — informationen finns på riktigt, och ni hämtar den själva.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Diskutera tillsammans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31520" y="1645920"/>
            <a:ext cx="685800" cy="685800"/>
          </a:xfrm>
          <a:prstGeom prst="ellipse">
            <a:avLst/>
          </a:prstGeom>
          <a:solidFill>
            <a:srgbClr val="F2B705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64592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3C5D"/>
                </a:solidFill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737360" y="1554480"/>
            <a:ext cx="96926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2F3030"/>
                </a:solidFill>
              </a:rPr>
              <a:t>Hur kan ett land (Ryssland) få sitt namn från en plats i Sverige?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31520" y="2880360"/>
            <a:ext cx="685800" cy="685800"/>
          </a:xfrm>
          <a:prstGeom prst="ellipse">
            <a:avLst/>
          </a:prstGeom>
          <a:solidFill>
            <a:srgbClr val="F2B705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88036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3C5D"/>
                </a:solidFill>
              </a:rPr>
              <a:t>2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737360" y="2788920"/>
            <a:ext cx="96926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2F3030"/>
                </a:solidFill>
              </a:rPr>
              <a:t>Varför reste vikingarna så långt? Vad ville de ha?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731520" y="4114800"/>
            <a:ext cx="685800" cy="685800"/>
          </a:xfrm>
          <a:prstGeom prst="ellipse">
            <a:avLst/>
          </a:prstGeom>
          <a:solidFill>
            <a:srgbClr val="F2B705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11480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3C5D"/>
                </a:solidFill>
              </a:rPr>
              <a:t>3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737360" y="4023360"/>
            <a:ext cx="96926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2F3030"/>
                </a:solidFill>
              </a:rPr>
              <a:t>Vad kan en runsten berätta för oss — och vad kan den inte berätta?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Roden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Din uppgift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10908792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05840" y="192024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✍️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2286000" y="2011680"/>
            <a:ext cx="896112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2F3030"/>
                </a:solidFill>
              </a:rPr>
              <a:t>Skriv en kort faktatext (ungefär en halv sida):
</a:t>
            </a:r>
            <a:endParaRPr lang="en-US" sz="1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"Varför heter Ryssland Ryssland?"
</a:t>
            </a:r>
            <a:endParaRPr lang="en-US" sz="1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2F3030"/>
                </a:solidFill>
              </a:rPr>
              <a:t>Använd minst två källor — och låt en av dem vara en riktig runsten du läst på Visit Roslagen.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Roden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3C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280160"/>
            <a:ext cx="121889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🌲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0" y="2194560"/>
            <a:ext cx="121889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2B70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Visit Roslagen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0" y="3200400"/>
            <a:ext cx="121889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</a:rPr>
              <a:t>faktasajten om Roslagen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0" y="5120640"/>
            <a:ext cx="121889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ADCFC"/>
                </a:solidFill>
              </a:rPr>
              <a:t>visitroslagen.com/for-skolan   ·   reklamfritt för skolan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Roden — lärarpresentation</dc:title>
  <dc:subject>PptxGenJS Presentation</dc:subject>
  <dc:creator>Visit Roslagen</dc:creator>
  <cp:lastModifiedBy>Visit Roslagen</cp:lastModifiedBy>
  <cp:revision>1</cp:revision>
  <dcterms:created xsi:type="dcterms:W3CDTF">2026-06-16T09:13:09Z</dcterms:created>
  <dcterms:modified xsi:type="dcterms:W3CDTF">2026-06-16T09:13:09Z</dcterms:modified>
</cp:coreProperties>
</file>